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5" r:id="rId6"/>
    <p:sldId id="260" r:id="rId7"/>
    <p:sldId id="270" r:id="rId8"/>
    <p:sldId id="261" r:id="rId9"/>
    <p:sldId id="266" r:id="rId10"/>
    <p:sldId id="267" r:id="rId11"/>
    <p:sldId id="268" r:id="rId12"/>
    <p:sldId id="262" r:id="rId13"/>
    <p:sldId id="269" r:id="rId14"/>
    <p:sldId id="271" r:id="rId15"/>
    <p:sldId id="264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전체" id="{045183DA-5883-4BBA-9575-62969634A1A9}">
          <p14:sldIdLst>
            <p14:sldId id="256"/>
            <p14:sldId id="257"/>
            <p14:sldId id="258"/>
            <p14:sldId id="259"/>
            <p14:sldId id="265"/>
            <p14:sldId id="260"/>
            <p14:sldId id="270"/>
            <p14:sldId id="261"/>
            <p14:sldId id="266"/>
            <p14:sldId id="267"/>
            <p14:sldId id="268"/>
            <p14:sldId id="262"/>
            <p14:sldId id="269"/>
            <p14:sldId id="271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50976;&#54620;&#45824;&#54617;&#44368;1\&#44172;&#51076;%20&#48516;&#49437;\202227005_&#44608;&#46020;&#54788;_&#54260;&#44032;&#51060;&#51592;(&#52572;&#51333;&#48372;&#44256;&#49436;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50976;&#54620;&#45824;&#54617;&#44368;1\&#44172;&#51076;%20&#48516;&#49437;\&#44592;&#47568;&#44256;&#49324;_202227005_&#44608;&#46020;&#54788;_&#54260;&#44032;&#51060;&#51592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50976;&#54620;&#45824;&#54617;&#44368;1\&#44172;&#51076;%20&#48516;&#49437;\&#44592;&#47568;&#44256;&#49324;_202227005_&#44608;&#46020;&#54788;_&#54260;&#44032;&#51060;&#51592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50976;&#54620;&#45824;&#54617;&#44368;1\&#44172;&#51076;%20&#48516;&#49437;\&#44592;&#47568;&#44256;&#49324;_202227005_&#44608;&#46020;&#54788;_&#54260;&#44032;&#51060;&#5159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yVal>
            <c:numRef>
              <c:f>Sheet1!$B$32</c:f>
              <c:numCache>
                <c:formatCode>General</c:formatCode>
                <c:ptCount val="1"/>
              </c:numCache>
            </c:numRef>
          </c:yVal>
          <c:bubbleSize>
            <c:numRef>
              <c:f>Sheet1!$B$33</c:f>
              <c:numCache>
                <c:formatCode>General</c:formatCode>
                <c:ptCount val="1"/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8C21-445B-9FA9-396A9FBCCB72}"/>
            </c:ext>
          </c:extLst>
        </c:ser>
        <c:ser>
          <c:idx val="1"/>
          <c:order val="1"/>
          <c:spPr>
            <a:solidFill>
              <a:schemeClr val="accent2">
                <a:alpha val="75000"/>
              </a:schemeClr>
            </a:solidFill>
            <a:ln w="25400">
              <a:noFill/>
            </a:ln>
            <a:effectLst/>
          </c:spPr>
          <c:invertIfNegative val="0"/>
          <c:yVal>
            <c:numRef>
              <c:f>Sheet1!$B$34</c:f>
              <c:numCache>
                <c:formatCode>General</c:formatCode>
                <c:ptCount val="1"/>
              </c:numCache>
            </c:numRef>
          </c:yVal>
          <c:bubbleSize>
            <c:numRef>
              <c:f>Sheet1!$B$35</c:f>
              <c:numCache>
                <c:formatCode>General</c:formatCode>
                <c:ptCount val="1"/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8C21-445B-9FA9-396A9FBCCB72}"/>
            </c:ext>
          </c:extLst>
        </c:ser>
        <c:ser>
          <c:idx val="2"/>
          <c:order val="2"/>
          <c:spPr>
            <a:solidFill>
              <a:schemeClr val="accent3">
                <a:alpha val="75000"/>
              </a:schemeClr>
            </a:solidFill>
            <a:ln w="25400">
              <a:noFill/>
            </a:ln>
            <a:effectLst/>
          </c:spPr>
          <c:invertIfNegative val="0"/>
          <c:yVal>
            <c:numRef>
              <c:f>Sheet1!$B$36</c:f>
              <c:numCache>
                <c:formatCode>General</c:formatCode>
                <c:ptCount val="1"/>
              </c:numCache>
            </c:numRef>
          </c:yVal>
          <c:bubbleSize>
            <c:numRef>
              <c:f>Sheet1!$B$37</c:f>
              <c:numCache>
                <c:formatCode>General</c:formatCode>
                <c:ptCount val="1"/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8C21-445B-9FA9-396A9FBCCB72}"/>
            </c:ext>
          </c:extLst>
        </c:ser>
        <c:ser>
          <c:idx val="3"/>
          <c:order val="3"/>
          <c:spPr>
            <a:solidFill>
              <a:schemeClr val="accent4">
                <a:alpha val="75000"/>
              </a:schemeClr>
            </a:solidFill>
            <a:ln w="25400">
              <a:noFill/>
            </a:ln>
            <a:effectLst/>
          </c:spPr>
          <c:invertIfNegative val="0"/>
          <c:yVal>
            <c:numRef>
              <c:f>Sheet1!$B$38</c:f>
              <c:numCache>
                <c:formatCode>General</c:formatCode>
                <c:ptCount val="1"/>
              </c:numCache>
            </c:numRef>
          </c:yVal>
          <c:bubbleSize>
            <c:numLit>
              <c:formatCode>General</c:formatCode>
              <c:ptCount val="1"/>
              <c:pt idx="0">
                <c:v>1</c:v>
              </c:pt>
            </c:numLit>
          </c:bubbleSize>
          <c:bubble3D val="0"/>
          <c:extLst>
            <c:ext xmlns:c16="http://schemas.microsoft.com/office/drawing/2014/chart" uri="{C3380CC4-5D6E-409C-BE32-E72D297353CC}">
              <c16:uniqueId val="{00000003-8C21-445B-9FA9-396A9FBCC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485676640"/>
        <c:axId val="1485673312"/>
      </c:bubbleChart>
      <c:valAx>
        <c:axId val="1485676640"/>
        <c:scaling>
          <c:orientation val="minMax"/>
          <c:max val="5"/>
        </c:scaling>
        <c:delete val="1"/>
        <c:axPos val="b"/>
        <c:numFmt formatCode="General" sourceLinked="1"/>
        <c:majorTickMark val="none"/>
        <c:minorTickMark val="none"/>
        <c:tickLblPos val="nextTo"/>
        <c:crossAx val="1485673312"/>
        <c:crosses val="autoZero"/>
        <c:crossBetween val="midCat"/>
        <c:majorUnit val="0.5"/>
      </c:valAx>
      <c:valAx>
        <c:axId val="1485673312"/>
        <c:scaling>
          <c:orientation val="minMax"/>
          <c:max val="5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48567664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 algn="l">
              <a:defRPr sz="1400" b="1"/>
            </a:pPr>
            <a:r>
              <a:rPr lang="ko-KR" sz="1400" b="1"/>
              <a:t>폴가이즈 라운드 솔로</a:t>
            </a:r>
            <a:r>
              <a:rPr lang="en-US" sz="1400" b="1"/>
              <a:t>(</a:t>
            </a:r>
            <a:r>
              <a:rPr lang="ko-KR" sz="1400" b="1"/>
              <a:t>성공</a:t>
            </a:r>
            <a:r>
              <a:rPr lang="en-US" sz="1400" b="1"/>
              <a:t>)</a:t>
            </a:r>
            <a:endParaRPr lang="ko-KR" sz="1400" b="1"/>
          </a:p>
        </c:rich>
      </c:tx>
      <c:overlay val="0"/>
      <c:spPr>
        <a:solidFill>
          <a:schemeClr val="bg1"/>
        </a:solidFill>
        <a:ln>
          <a:solidFill>
            <a:schemeClr val="tx1"/>
          </a:solidFill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첫 번째 판</c:v>
          </c:tx>
          <c:invertIfNegative val="0"/>
          <c:cat>
            <c:strLit>
              <c:ptCount val="3"/>
              <c:pt idx="0">
                <c:v>11-25</c:v>
              </c:pt>
              <c:pt idx="1">
                <c:v>11-26</c:v>
              </c:pt>
              <c:pt idx="2">
                <c:v>11-27</c:v>
              </c:pt>
            </c:strLit>
          </c:cat>
          <c:val>
            <c:numLit>
              <c:formatCode>General</c:formatCode>
              <c:ptCount val="3"/>
              <c:pt idx="1">
                <c:v>2</c:v>
              </c:pt>
              <c:pt idx="2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0-9B1E-45E8-9154-51C94B91B360}"/>
            </c:ext>
          </c:extLst>
        </c:ser>
        <c:ser>
          <c:idx val="1"/>
          <c:order val="1"/>
          <c:tx>
            <c:v>두 번째 판</c:v>
          </c:tx>
          <c:invertIfNegative val="0"/>
          <c:cat>
            <c:strLit>
              <c:ptCount val="3"/>
              <c:pt idx="0">
                <c:v>11-25</c:v>
              </c:pt>
              <c:pt idx="1">
                <c:v>11-26</c:v>
              </c:pt>
              <c:pt idx="2">
                <c:v>11-27</c:v>
              </c:pt>
            </c:strLit>
          </c:cat>
          <c:val>
            <c:numLit>
              <c:formatCode>General</c:formatCode>
              <c:ptCount val="3"/>
              <c:pt idx="0">
                <c:v>1</c:v>
              </c:pt>
              <c:pt idx="2">
                <c:v>2</c:v>
              </c:pt>
            </c:numLit>
          </c:val>
          <c:extLst>
            <c:ext xmlns:c16="http://schemas.microsoft.com/office/drawing/2014/chart" uri="{C3380CC4-5D6E-409C-BE32-E72D297353CC}">
              <c16:uniqueId val="{00000001-9B1E-45E8-9154-51C94B91B3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9026203"/>
        <c:axId val="108152134"/>
      </c:barChart>
      <c:catAx>
        <c:axId val="979026203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ko-KR"/>
                  <a:t>날짜</a:t>
                </a:r>
              </a:p>
            </c:rich>
          </c:tx>
          <c:overlay val="0"/>
        </c:title>
        <c:numFmt formatCode="m&quot;-&quot;d;@" sourceLinked="0"/>
        <c:majorTickMark val="out"/>
        <c:minorTickMark val="none"/>
        <c:tickLblPos val="nextTo"/>
        <c:crossAx val="108152134"/>
        <c:crosses val="autoZero"/>
        <c:auto val="1"/>
        <c:lblAlgn val="ctr"/>
        <c:lblOffset val="100"/>
        <c:tickMarkSkip val="1"/>
        <c:noMultiLvlLbl val="0"/>
      </c:catAx>
      <c:valAx>
        <c:axId val="108152134"/>
        <c:scaling>
          <c:orientation val="minMax"/>
          <c:max val="3"/>
          <c:min val="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ko-KR"/>
                  <a:t>라운드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79026203"/>
        <c:crosses val="autoZero"/>
        <c:crossBetween val="between"/>
        <c:majorUnit val="1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overlay val="0"/>
    </c:legend>
    <c:plotVisOnly val="0"/>
    <c:dispBlanksAs val="gap"/>
    <c:showDLblsOverMax val="0"/>
  </c:chart>
  <c:spPr>
    <a:solidFill>
      <a:schemeClr val="bg1"/>
    </a:solidFill>
    <a:ln>
      <a:solidFill>
        <a:schemeClr val="tx1"/>
      </a:solidFill>
    </a:ln>
  </c:spPr>
  <c:txPr>
    <a:bodyPr rot="0" vert="horz" wrap="none" lIns="0" tIns="0" rIns="0" bIns="0" anchor="ctr" anchorCtr="1"/>
    <a:lstStyle/>
    <a:p>
      <a:pPr algn="l">
        <a:defRPr sz="1200" b="0" i="0" u="none">
          <a:latin typeface="굴림" panose="020B0600000101010101" pitchFamily="50" charset="-127"/>
          <a:ea typeface="굴림" panose="020B0600000101010101" pitchFamily="50" charset="-127"/>
          <a:cs typeface="함초롬돋움"/>
          <a:sym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 algn="l">
              <a:defRPr sz="1400" b="1"/>
            </a:pPr>
            <a:r>
              <a:rPr lang="ko-KR" sz="1400" b="1"/>
              <a:t>폴가이즈 라운드 듀얼</a:t>
            </a:r>
            <a:r>
              <a:rPr lang="en-US" sz="1400" b="1"/>
              <a:t>(</a:t>
            </a:r>
            <a:r>
              <a:rPr lang="ko-KR" sz="1400" b="1"/>
              <a:t>실패</a:t>
            </a:r>
            <a:r>
              <a:rPr lang="en-US" sz="1400" b="1"/>
              <a:t>)</a:t>
            </a:r>
            <a:endParaRPr lang="ko-KR" sz="1400" b="1"/>
          </a:p>
        </c:rich>
      </c:tx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첫 번째 판</c:v>
          </c:tx>
          <c:invertIfNegative val="0"/>
          <c:cat>
            <c:strLit>
              <c:ptCount val="3"/>
              <c:pt idx="0">
                <c:v>11-25</c:v>
              </c:pt>
              <c:pt idx="1">
                <c:v>11-26</c:v>
              </c:pt>
              <c:pt idx="2">
                <c:v>11-27</c:v>
              </c:pt>
            </c:strLit>
          </c:cat>
          <c:val>
            <c:numLit>
              <c:formatCode>General</c:formatCode>
              <c:ptCount val="3"/>
              <c:pt idx="0">
                <c:v>1</c:v>
              </c:pt>
              <c:pt idx="1">
                <c:v>1</c:v>
              </c:pt>
              <c:pt idx="2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0-1638-4801-8FDD-32CED45D2EDF}"/>
            </c:ext>
          </c:extLst>
        </c:ser>
        <c:ser>
          <c:idx val="1"/>
          <c:order val="1"/>
          <c:tx>
            <c:v>두 번째 판</c:v>
          </c:tx>
          <c:invertIfNegative val="0"/>
          <c:cat>
            <c:strLit>
              <c:ptCount val="3"/>
              <c:pt idx="0">
                <c:v>11-25</c:v>
              </c:pt>
              <c:pt idx="1">
                <c:v>11-26</c:v>
              </c:pt>
              <c:pt idx="2">
                <c:v>11-27</c:v>
              </c:pt>
            </c:strLit>
          </c:cat>
          <c:val>
            <c:numLit>
              <c:formatCode>General</c:formatCode>
              <c:ptCount val="3"/>
              <c:pt idx="0">
                <c:v>1</c:v>
              </c:pt>
              <c:pt idx="1">
                <c:v>1</c:v>
              </c:pt>
              <c:pt idx="2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1-1638-4801-8FDD-32CED45D2E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0205437"/>
        <c:axId val="30845729"/>
      </c:barChart>
      <c:catAx>
        <c:axId val="310205437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ko-KR"/>
                  <a:t>날짜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30845729"/>
        <c:crosses val="autoZero"/>
        <c:auto val="1"/>
        <c:lblAlgn val="ctr"/>
        <c:lblOffset val="100"/>
        <c:tickMarkSkip val="1"/>
        <c:noMultiLvlLbl val="0"/>
      </c:catAx>
      <c:valAx>
        <c:axId val="30845729"/>
        <c:scaling>
          <c:orientation val="minMax"/>
          <c:max val="3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ko-KR"/>
                  <a:t>라운드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10205437"/>
        <c:crosses val="autoZero"/>
        <c:crossBetween val="between"/>
        <c:majorUnit val="1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overlay val="0"/>
    </c:legend>
    <c:plotVisOnly val="0"/>
    <c:dispBlanksAs val="gap"/>
    <c:showDLblsOverMax val="0"/>
  </c:chart>
  <c:spPr>
    <a:ln>
      <a:solidFill>
        <a:schemeClr val="tx1"/>
      </a:solidFill>
    </a:ln>
  </c:spPr>
  <c:txPr>
    <a:bodyPr rot="0" vert="horz" wrap="none" lIns="0" tIns="0" rIns="0" bIns="0" anchor="ctr" anchorCtr="1"/>
    <a:lstStyle/>
    <a:p>
      <a:pPr algn="l">
        <a:defRPr sz="1200" b="0" i="0" u="none">
          <a:latin typeface="굴림" panose="020B0600000101010101" pitchFamily="50" charset="-127"/>
          <a:ea typeface="굴림" panose="020B0600000101010101" pitchFamily="50" charset="-127"/>
          <a:cs typeface="함초롬돋움"/>
          <a:sym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pPr>
            <a:r>
              <a:rPr lang="ko-KR" sz="1400" b="1"/>
              <a:t>솔로</a:t>
            </a:r>
            <a:r>
              <a:rPr lang="en-US" sz="1400" b="1"/>
              <a:t>&amp;</a:t>
            </a:r>
            <a:r>
              <a:rPr lang="ko-KR" sz="1400" b="1"/>
              <a:t>듀얼 보상</a:t>
            </a:r>
            <a:endParaRPr lang="en-US" sz="1400" b="1"/>
          </a:p>
        </c:rich>
      </c:tx>
      <c:overlay val="0"/>
      <c:spPr>
        <a:solidFill>
          <a:sysClr val="window" lastClr="FFFFFF"/>
        </a:solidFill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Sheet1!$J$57</c:f>
              <c:strCache>
                <c:ptCount val="1"/>
                <c:pt idx="0">
                  <c:v>솔로 포인트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Sheet1!$H$58:$H$60</c:f>
              <c:numCache>
                <c:formatCode>mm"월"\ dd"일"</c:formatCode>
                <c:ptCount val="3"/>
                <c:pt idx="0">
                  <c:v>44890</c:v>
                </c:pt>
                <c:pt idx="1">
                  <c:v>44891</c:v>
                </c:pt>
                <c:pt idx="2">
                  <c:v>44892</c:v>
                </c:pt>
              </c:numCache>
            </c:numRef>
          </c:cat>
          <c:val>
            <c:numRef>
              <c:f>Sheet1!$J$58:$J$60</c:f>
              <c:numCache>
                <c:formatCode>General</c:formatCode>
                <c:ptCount val="3"/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31-48EC-BD75-CA3A16E72BDF}"/>
            </c:ext>
          </c:extLst>
        </c:ser>
        <c:ser>
          <c:idx val="2"/>
          <c:order val="2"/>
          <c:tx>
            <c:strRef>
              <c:f>Sheet1!$K$57</c:f>
              <c:strCache>
                <c:ptCount val="1"/>
                <c:pt idx="0">
                  <c:v>듀얼 명성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Sheet1!$H$58:$H$60</c:f>
              <c:numCache>
                <c:formatCode>mm"월"\ dd"일"</c:formatCode>
                <c:ptCount val="3"/>
                <c:pt idx="0">
                  <c:v>44890</c:v>
                </c:pt>
                <c:pt idx="1">
                  <c:v>44891</c:v>
                </c:pt>
                <c:pt idx="2">
                  <c:v>44892</c:v>
                </c:pt>
              </c:numCache>
            </c:numRef>
          </c:cat>
          <c:val>
            <c:numRef>
              <c:f>Sheet1!$K$58:$K$60</c:f>
              <c:numCache>
                <c:formatCode>General</c:formatCode>
                <c:ptCount val="3"/>
                <c:pt idx="0">
                  <c:v>430</c:v>
                </c:pt>
                <c:pt idx="1">
                  <c:v>430</c:v>
                </c:pt>
                <c:pt idx="2">
                  <c:v>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31-48EC-BD75-CA3A16E72BDF}"/>
            </c:ext>
          </c:extLst>
        </c:ser>
        <c:ser>
          <c:idx val="3"/>
          <c:order val="3"/>
          <c:tx>
            <c:strRef>
              <c:f>Sheet1!$L$57</c:f>
              <c:strCache>
                <c:ptCount val="1"/>
                <c:pt idx="0">
                  <c:v>듀얼 포인트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Sheet1!$H$58:$H$60</c:f>
              <c:numCache>
                <c:formatCode>mm"월"\ dd"일"</c:formatCode>
                <c:ptCount val="3"/>
                <c:pt idx="0">
                  <c:v>44890</c:v>
                </c:pt>
                <c:pt idx="1">
                  <c:v>44891</c:v>
                </c:pt>
                <c:pt idx="2">
                  <c:v>44892</c:v>
                </c:pt>
              </c:numCache>
            </c:numRef>
          </c:cat>
          <c:val>
            <c:numRef>
              <c:f>Sheet1!$L$58:$L$60</c:f>
              <c:numCache>
                <c:formatCode>General</c:formatCode>
                <c:ptCount val="3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31-48EC-BD75-CA3A16E72B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72343983"/>
        <c:axId val="1172341071"/>
      </c:barChart>
      <c:lineChart>
        <c:grouping val="standard"/>
        <c:varyColors val="0"/>
        <c:ser>
          <c:idx val="0"/>
          <c:order val="0"/>
          <c:tx>
            <c:strRef>
              <c:f>Sheet1!$I$57</c:f>
              <c:strCache>
                <c:ptCount val="1"/>
                <c:pt idx="0">
                  <c:v>솔로 명성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F72-4C7F-8030-AEE2B4AF9C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Sheet1!$H$58:$H$60</c:f>
              <c:numCache>
                <c:formatCode>mm"월"\ dd"일"</c:formatCode>
                <c:ptCount val="3"/>
                <c:pt idx="0">
                  <c:v>44890</c:v>
                </c:pt>
                <c:pt idx="1">
                  <c:v>44891</c:v>
                </c:pt>
                <c:pt idx="2">
                  <c:v>44892</c:v>
                </c:pt>
              </c:numCache>
            </c:numRef>
          </c:cat>
          <c:val>
            <c:numRef>
              <c:f>Sheet1!$I$58:$I$60</c:f>
              <c:numCache>
                <c:formatCode>General</c:formatCode>
                <c:ptCount val="3"/>
                <c:pt idx="0">
                  <c:v>3260</c:v>
                </c:pt>
                <c:pt idx="1">
                  <c:v>3510</c:v>
                </c:pt>
                <c:pt idx="2">
                  <c:v>3292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931-48EC-BD75-CA3A16E72B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5787119"/>
        <c:axId val="1145789615"/>
      </c:lineChart>
      <c:dateAx>
        <c:axId val="1172343983"/>
        <c:scaling>
          <c:orientation val="minMax"/>
        </c:scaling>
        <c:delete val="0"/>
        <c:axPos val="b"/>
        <c:numFmt formatCode="mm&quot;월&quot;\ dd&quot;일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pPr>
            <a:endParaRPr lang="ko-KR"/>
          </a:p>
        </c:txPr>
        <c:crossAx val="1172341071"/>
        <c:crosses val="autoZero"/>
        <c:auto val="1"/>
        <c:lblOffset val="100"/>
        <c:baseTimeUnit val="days"/>
      </c:dateAx>
      <c:valAx>
        <c:axId val="117234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pPr>
            <a:endParaRPr lang="ko-KR"/>
          </a:p>
        </c:txPr>
        <c:crossAx val="1172343983"/>
        <c:crosses val="autoZero"/>
        <c:crossBetween val="between"/>
        <c:majorUnit val="100"/>
      </c:valAx>
      <c:valAx>
        <c:axId val="1145789615"/>
        <c:scaling>
          <c:orientation val="minMax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pPr>
            <a:endParaRPr lang="ko-KR"/>
          </a:p>
        </c:txPr>
        <c:crossAx val="1145787119"/>
        <c:crosses val="max"/>
        <c:crossBetween val="between"/>
        <c:majorUnit val="1000"/>
      </c:valAx>
      <c:dateAx>
        <c:axId val="1145787119"/>
        <c:scaling>
          <c:orientation val="minMax"/>
        </c:scaling>
        <c:delete val="1"/>
        <c:axPos val="b"/>
        <c:numFmt formatCode="mm&quot;월&quot;\ dd&quot;일&quot;" sourceLinked="1"/>
        <c:majorTickMark val="out"/>
        <c:minorTickMark val="none"/>
        <c:tickLblPos val="nextTo"/>
        <c:crossAx val="1145789615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 sz="1200" b="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0.11401</cdr:y>
    </cdr:from>
    <cdr:to>
      <cdr:x>0.5</cdr:x>
      <cdr:y>0.89825</cdr:y>
    </cdr:to>
    <cdr:cxnSp macro="">
      <cdr:nvCxnSpPr>
        <cdr:cNvPr id="11" name="직선 연결선 10">
          <a:extLst xmlns:a="http://schemas.openxmlformats.org/drawingml/2006/main">
            <a:ext uri="{FF2B5EF4-FFF2-40B4-BE49-F238E27FC236}">
              <a16:creationId xmlns:a16="http://schemas.microsoft.com/office/drawing/2014/main" id="{997323A7-90E6-4310-AB13-C4EDE5D7E5C8}"/>
            </a:ext>
          </a:extLst>
        </cdr:cNvPr>
        <cdr:cNvCxnSpPr/>
      </cdr:nvCxnSpPr>
      <cdr:spPr>
        <a:xfrm xmlns:a="http://schemas.openxmlformats.org/drawingml/2006/main">
          <a:off x="2286000" y="351866"/>
          <a:ext cx="0" cy="2420476"/>
        </a:xfrm>
        <a:prstGeom xmlns:a="http://schemas.openxmlformats.org/drawingml/2006/main" prst="line">
          <a:avLst/>
        </a:prstGeom>
        <a:ln xmlns:a="http://schemas.openxmlformats.org/drawingml/2006/main">
          <a:head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0.07108</cdr:x>
      <cdr:y>0.49887</cdr:y>
    </cdr:from>
    <cdr:to>
      <cdr:x>0.95833</cdr:x>
      <cdr:y>0.49887</cdr:y>
    </cdr:to>
    <cdr:cxnSp macro="">
      <cdr:nvCxnSpPr>
        <cdr:cNvPr id="13" name="직선 연결선 12">
          <a:extLst xmlns:a="http://schemas.openxmlformats.org/drawingml/2006/main">
            <a:ext uri="{FF2B5EF4-FFF2-40B4-BE49-F238E27FC236}">
              <a16:creationId xmlns:a16="http://schemas.microsoft.com/office/drawing/2014/main" id="{55D8CCF8-4858-49AC-90DE-DA60EB9518B6}"/>
            </a:ext>
          </a:extLst>
        </cdr:cNvPr>
        <cdr:cNvCxnSpPr/>
      </cdr:nvCxnSpPr>
      <cdr:spPr>
        <a:xfrm xmlns:a="http://schemas.openxmlformats.org/drawingml/2006/main">
          <a:off x="324972" y="1539690"/>
          <a:ext cx="4056529" cy="0"/>
        </a:xfrm>
        <a:prstGeom xmlns:a="http://schemas.openxmlformats.org/drawingml/2006/main" prst="line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E60EE-6A08-4D8A-8020-7BC00AD8DECE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E42F6-05C1-403F-97F6-33F16A51C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935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04C0E-DD3E-4B43-845B-0CA034802A3F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803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1C414-B70A-4B2D-BBDD-3D094C218522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8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198B0-B585-4E71-A7CB-B4E1D2E45A40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58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50FF-1DFD-4272-9B67-CEE85FC188AB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38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AF64-0BDD-4E12-A0AE-11D885DBB657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24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BD6D-3493-47F0-A4BE-A157B50B7844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53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A8628-A338-4EB2-A89B-FE61DF482283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283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1266B-AD8C-409E-B9D5-667C118F6CA7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4C85D-6A55-4E34-82FC-A0B47EC42127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681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AA853-7254-42DF-94F7-F1D71ABAB8AC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7652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2459-E1E4-4283-A806-028378456ADE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4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873DC56-9A12-4B4B-AEE9-CDFAAA343D8C}"/>
              </a:ext>
            </a:extLst>
          </p:cNvPr>
          <p:cNvSpPr/>
          <p:nvPr userDrawn="1"/>
        </p:nvSpPr>
        <p:spPr>
          <a:xfrm>
            <a:off x="532015" y="507709"/>
            <a:ext cx="8911243" cy="8178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62AE-2CF9-4B99-91A6-7FA787C7AADF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4FCF2-E0DF-4B60-A113-7618801DE3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40C51D9C-219B-4CCC-9B0A-07E74BB62420}"/>
              </a:ext>
            </a:extLst>
          </p:cNvPr>
          <p:cNvSpPr/>
          <p:nvPr userDrawn="1"/>
        </p:nvSpPr>
        <p:spPr>
          <a:xfrm>
            <a:off x="681038" y="188639"/>
            <a:ext cx="8543924" cy="948284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0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78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돋움" panose="020B0600000101010101" pitchFamily="50" charset="-127"/>
          <a:ea typeface="돋움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2DDCA21-48D1-4A6E-B700-FFB4CFEC5630}"/>
              </a:ext>
            </a:extLst>
          </p:cNvPr>
          <p:cNvSpPr/>
          <p:nvPr/>
        </p:nvSpPr>
        <p:spPr>
          <a:xfrm>
            <a:off x="0" y="0"/>
            <a:ext cx="4311941" cy="6858000"/>
          </a:xfrm>
          <a:prstGeom prst="rect">
            <a:avLst/>
          </a:prstGeom>
          <a:blipFill>
            <a:blip r:embed="rId2"/>
            <a:stretch>
              <a:fillRect l="-67896" t="-47247" r="-79580" b="-25953"/>
            </a:stretch>
          </a:blip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B2C607-FE08-45D0-AB54-1EF9F6168DFB}"/>
              </a:ext>
            </a:extLst>
          </p:cNvPr>
          <p:cNvSpPr/>
          <p:nvPr/>
        </p:nvSpPr>
        <p:spPr>
          <a:xfrm>
            <a:off x="4311941" y="2279437"/>
            <a:ext cx="4496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Inverted">
              <a:avLst/>
            </a:prstTxWarp>
            <a:spAutoFit/>
          </a:bodyPr>
          <a:lstStyle/>
          <a:p>
            <a:pPr algn="ctr"/>
            <a:r>
              <a:rPr lang="ko-KR" alt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폴가이즈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분석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FEEB1F-8853-46D7-8A06-C1B2B4C8E375}"/>
              </a:ext>
            </a:extLst>
          </p:cNvPr>
          <p:cNvSpPr/>
          <p:nvPr/>
        </p:nvSpPr>
        <p:spPr>
          <a:xfrm>
            <a:off x="5066153" y="4107053"/>
            <a:ext cx="29883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202227005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김도현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25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5A4FA-CEFC-4894-8A43-31BC3D0F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RawData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34EB46-C679-4599-8A33-882426A8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55E276F2-BDF8-443C-9649-39467D1E4F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315073"/>
              </p:ext>
            </p:extLst>
          </p:nvPr>
        </p:nvGraphicFramePr>
        <p:xfrm>
          <a:off x="469085" y="2111056"/>
          <a:ext cx="6223816" cy="3438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879899CC-E1CB-41DF-A520-87DE194908D3}"/>
              </a:ext>
            </a:extLst>
          </p:cNvPr>
          <p:cNvSpPr/>
          <p:nvPr/>
        </p:nvSpPr>
        <p:spPr>
          <a:xfrm flipH="1">
            <a:off x="5067518" y="1359119"/>
            <a:ext cx="3851946" cy="612648"/>
          </a:xfrm>
          <a:prstGeom prst="wedgeRectCallout">
            <a:avLst>
              <a:gd name="adj1" fmla="val 26473"/>
              <a:gd name="adj2" fmla="val 1117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듀얼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첫 번째와 두 번째 합쳤을 때 모두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430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점 획득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A263CEBA-2493-49B9-8E1C-7BD4C0F73AF2}"/>
              </a:ext>
            </a:extLst>
          </p:cNvPr>
          <p:cNvSpPr/>
          <p:nvPr/>
        </p:nvSpPr>
        <p:spPr>
          <a:xfrm flipH="1">
            <a:off x="350937" y="1359119"/>
            <a:ext cx="3851946" cy="612648"/>
          </a:xfrm>
          <a:prstGeom prst="wedgeRectCallout">
            <a:avLst>
              <a:gd name="adj1" fmla="val 16237"/>
              <a:gd name="adj2" fmla="val 1117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솔로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첫 번째와 두 번째 모두 합쳤을 때 최대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3510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점 획득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5AB4C9F-9F65-4650-AD67-7C37C494C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228085"/>
              </p:ext>
            </p:extLst>
          </p:nvPr>
        </p:nvGraphicFramePr>
        <p:xfrm>
          <a:off x="1849436" y="5614634"/>
          <a:ext cx="6882923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8450">
                  <a:extLst>
                    <a:ext uri="{9D8B030D-6E8A-4147-A177-3AD203B41FA5}">
                      <a16:colId xmlns:a16="http://schemas.microsoft.com/office/drawing/2014/main" val="212217896"/>
                    </a:ext>
                  </a:extLst>
                </a:gridCol>
                <a:gridCol w="1314414">
                  <a:extLst>
                    <a:ext uri="{9D8B030D-6E8A-4147-A177-3AD203B41FA5}">
                      <a16:colId xmlns:a16="http://schemas.microsoft.com/office/drawing/2014/main" val="3710351591"/>
                    </a:ext>
                  </a:extLst>
                </a:gridCol>
                <a:gridCol w="1408227">
                  <a:extLst>
                    <a:ext uri="{9D8B030D-6E8A-4147-A177-3AD203B41FA5}">
                      <a16:colId xmlns:a16="http://schemas.microsoft.com/office/drawing/2014/main" val="2195733656"/>
                    </a:ext>
                  </a:extLst>
                </a:gridCol>
                <a:gridCol w="1309573">
                  <a:extLst>
                    <a:ext uri="{9D8B030D-6E8A-4147-A177-3AD203B41FA5}">
                      <a16:colId xmlns:a16="http://schemas.microsoft.com/office/drawing/2014/main" val="2736791115"/>
                    </a:ext>
                  </a:extLst>
                </a:gridCol>
                <a:gridCol w="1582259">
                  <a:extLst>
                    <a:ext uri="{9D8B030D-6E8A-4147-A177-3AD203B41FA5}">
                      <a16:colId xmlns:a16="http://schemas.microsoft.com/office/drawing/2014/main" val="293923761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솔로 명성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솔로 포인트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듀얼 명성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듀얼 포인트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4389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</a:t>
                      </a:r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 </a:t>
                      </a:r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25</a:t>
                      </a:r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3260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430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78168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</a:t>
                      </a:r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 </a:t>
                      </a:r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26</a:t>
                      </a:r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3510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430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3140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</a:t>
                      </a:r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 </a:t>
                      </a:r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27</a:t>
                      </a:r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3292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430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4828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17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5A4FA-CEFC-4894-8A43-31BC3D0F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RawData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34EB46-C679-4599-8A33-882426A8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E1600F-6CED-401F-A609-E1BAE1E6E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34589"/>
              </p:ext>
            </p:extLst>
          </p:nvPr>
        </p:nvGraphicFramePr>
        <p:xfrm>
          <a:off x="5332588" y="1868996"/>
          <a:ext cx="4339918" cy="1560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8334">
                  <a:extLst>
                    <a:ext uri="{9D8B030D-6E8A-4147-A177-3AD203B41FA5}">
                      <a16:colId xmlns:a16="http://schemas.microsoft.com/office/drawing/2014/main" val="1088516232"/>
                    </a:ext>
                  </a:extLst>
                </a:gridCol>
                <a:gridCol w="261584">
                  <a:extLst>
                    <a:ext uri="{9D8B030D-6E8A-4147-A177-3AD203B41FA5}">
                      <a16:colId xmlns:a16="http://schemas.microsoft.com/office/drawing/2014/main" val="2339349027"/>
                    </a:ext>
                  </a:extLst>
                </a:gridCol>
              </a:tblGrid>
              <a:tr h="3900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듀얼 맵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0898517"/>
                  </a:ext>
                </a:extLst>
              </a:tr>
              <a:tr h="390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어질어질 장애물 코스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2147958"/>
                  </a:ext>
                </a:extLst>
              </a:tr>
              <a:tr h="390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정글 탐험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714621"/>
                  </a:ext>
                </a:extLst>
              </a:tr>
              <a:tr h="3900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err="1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툰드라런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8233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27CA12C-D1F0-483B-B286-0ABF393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98" y="3593736"/>
            <a:ext cx="2747050" cy="19768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171D92-35A2-443F-B096-9B5EC4BA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21" y="3938518"/>
            <a:ext cx="2747050" cy="189103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30FBB6-41E1-4611-A6AB-A991B9DF5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07308"/>
              </p:ext>
            </p:extLst>
          </p:nvPr>
        </p:nvGraphicFramePr>
        <p:xfrm>
          <a:off x="171377" y="1868996"/>
          <a:ext cx="4940300" cy="3406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89400">
                  <a:extLst>
                    <a:ext uri="{9D8B030D-6E8A-4147-A177-3AD203B41FA5}">
                      <a16:colId xmlns:a16="http://schemas.microsoft.com/office/drawing/2014/main" val="4100895391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868859182"/>
                    </a:ext>
                  </a:extLst>
                </a:gridCol>
              </a:tblGrid>
              <a:tr h="2095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솔로 맵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96453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스카이라인 장애물 코스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7817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어질어질 장애물 코스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54264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정글탐험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105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정글 바운스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3098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진격의 트랙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00938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틈새공략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2280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점프클럽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51926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꼬리잡기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07876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문으로 돌진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04345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블라스틀란티스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8776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툰드라런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0586681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A2FFB603-1480-4592-BFD2-DFEE757D8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77" y="4420639"/>
            <a:ext cx="2747050" cy="19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B0B65-1C02-45EA-A60D-5D7D7E2F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게임 시스템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7FEF5EC-F465-4530-B582-DEE039601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774792"/>
              </p:ext>
            </p:extLst>
          </p:nvPr>
        </p:nvGraphicFramePr>
        <p:xfrm>
          <a:off x="681038" y="1633481"/>
          <a:ext cx="8543924" cy="201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760">
                  <a:extLst>
                    <a:ext uri="{9D8B030D-6E8A-4147-A177-3AD203B41FA5}">
                      <a16:colId xmlns:a16="http://schemas.microsoft.com/office/drawing/2014/main" val="2332608881"/>
                    </a:ext>
                  </a:extLst>
                </a:gridCol>
                <a:gridCol w="7547164">
                  <a:extLst>
                    <a:ext uri="{9D8B030D-6E8A-4147-A177-3AD203B41FA5}">
                      <a16:colId xmlns:a16="http://schemas.microsoft.com/office/drawing/2014/main" val="3509058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UI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폴 가이 캐릭터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쇼 선택을 통해 솔로나 듀얼 등 플레이 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도전 목록 확인 가능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현재 내가 가지고 있는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쇼벅스와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쿠도스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확인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메인화면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상점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옷장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이벤트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보상을 알 수 있는 메뉴 박스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나의 명찰과 크라운 개수 확인 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자신의 현재 시즌 진행도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299473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FE3D68-7B32-4ADA-8D6A-96AF5456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E170FEF-B0CD-4FA2-AC43-732C11EBD83A}"/>
              </a:ext>
            </a:extLst>
          </p:cNvPr>
          <p:cNvGrpSpPr/>
          <p:nvPr/>
        </p:nvGrpSpPr>
        <p:grpSpPr>
          <a:xfrm>
            <a:off x="4043493" y="3568468"/>
            <a:ext cx="4627794" cy="2963706"/>
            <a:chOff x="0" y="0"/>
            <a:chExt cx="6027225" cy="455581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BFC23AA-874A-4CCF-8350-48758880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08" y="287617"/>
              <a:ext cx="5566210" cy="4268195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0696051-C850-4535-A2CC-B369429AC356}"/>
                </a:ext>
              </a:extLst>
            </p:cNvPr>
            <p:cNvGrpSpPr/>
            <p:nvPr/>
          </p:nvGrpSpPr>
          <p:grpSpPr>
            <a:xfrm>
              <a:off x="4274167" y="3145106"/>
              <a:ext cx="1733973" cy="1409703"/>
              <a:chOff x="4274167" y="3145109"/>
              <a:chExt cx="1733550" cy="1057276"/>
            </a:xfrm>
          </p:grpSpPr>
          <p:sp>
            <p:nvSpPr>
              <p:cNvPr id="41" name="모서리가 둥근 직사각형 6">
                <a:extLst>
                  <a:ext uri="{FF2B5EF4-FFF2-40B4-BE49-F238E27FC236}">
                    <a16:creationId xmlns:a16="http://schemas.microsoft.com/office/drawing/2014/main" id="{6E1E9F51-D833-4782-8314-7A51002A62B2}"/>
                  </a:ext>
                </a:extLst>
              </p:cNvPr>
              <p:cNvSpPr/>
              <p:nvPr/>
            </p:nvSpPr>
            <p:spPr>
              <a:xfrm>
                <a:off x="4331317" y="3354659"/>
                <a:ext cx="1676400" cy="84772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232A897-06C6-4ED6-8B50-224073131B94}"/>
                  </a:ext>
                </a:extLst>
              </p:cNvPr>
              <p:cNvSpPr/>
              <p:nvPr/>
            </p:nvSpPr>
            <p:spPr>
              <a:xfrm>
                <a:off x="4274167" y="3145109"/>
                <a:ext cx="352425" cy="352425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100"/>
                  <a:t>2</a:t>
                </a:r>
                <a:endParaRPr lang="ko-KR" altLang="en-US" sz="110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01C110C-8F6C-4406-87C6-50DC0AB37EBB}"/>
                </a:ext>
              </a:extLst>
            </p:cNvPr>
            <p:cNvGrpSpPr/>
            <p:nvPr/>
          </p:nvGrpSpPr>
          <p:grpSpPr>
            <a:xfrm>
              <a:off x="4624442" y="1140817"/>
              <a:ext cx="1402783" cy="2164740"/>
              <a:chOff x="4624442" y="1140817"/>
              <a:chExt cx="1400175" cy="1552574"/>
            </a:xfrm>
          </p:grpSpPr>
          <p:sp>
            <p:nvSpPr>
              <p:cNvPr id="39" name="모서리가 둥근 직사각형 6">
                <a:extLst>
                  <a:ext uri="{FF2B5EF4-FFF2-40B4-BE49-F238E27FC236}">
                    <a16:creationId xmlns:a16="http://schemas.microsoft.com/office/drawing/2014/main" id="{32D84902-70D9-462D-8AFF-3D9A22FA47C5}"/>
                  </a:ext>
                </a:extLst>
              </p:cNvPr>
              <p:cNvSpPr/>
              <p:nvPr/>
            </p:nvSpPr>
            <p:spPr>
              <a:xfrm>
                <a:off x="4710167" y="1350366"/>
                <a:ext cx="1314450" cy="1343025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36652601-A2EA-483A-95E4-DB921837A6B6}"/>
                  </a:ext>
                </a:extLst>
              </p:cNvPr>
              <p:cNvSpPr/>
              <p:nvPr/>
            </p:nvSpPr>
            <p:spPr>
              <a:xfrm>
                <a:off x="4624442" y="1140817"/>
                <a:ext cx="352425" cy="352425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100"/>
                  <a:t>3</a:t>
                </a:r>
                <a:endParaRPr lang="ko-KR" altLang="en-US" sz="110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6D22D43-E1E9-48AC-8B1C-060AD61607BF}"/>
                </a:ext>
              </a:extLst>
            </p:cNvPr>
            <p:cNvGrpSpPr/>
            <p:nvPr/>
          </p:nvGrpSpPr>
          <p:grpSpPr>
            <a:xfrm>
              <a:off x="0" y="3407075"/>
              <a:ext cx="2089197" cy="947661"/>
              <a:chOff x="0" y="3407075"/>
              <a:chExt cx="2076449" cy="714374"/>
            </a:xfrm>
          </p:grpSpPr>
          <p:sp>
            <p:nvSpPr>
              <p:cNvPr id="37" name="모서리가 둥근 직사각형 6">
                <a:extLst>
                  <a:ext uri="{FF2B5EF4-FFF2-40B4-BE49-F238E27FC236}">
                    <a16:creationId xmlns:a16="http://schemas.microsoft.com/office/drawing/2014/main" id="{571BB9A4-48CC-48BC-843C-0AB4DEB19211}"/>
                  </a:ext>
                </a:extLst>
              </p:cNvPr>
              <p:cNvSpPr/>
              <p:nvPr/>
            </p:nvSpPr>
            <p:spPr>
              <a:xfrm>
                <a:off x="123824" y="3626149"/>
                <a:ext cx="1952625" cy="49530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4894A676-904A-46BC-8930-C35E3B2A6833}"/>
                  </a:ext>
                </a:extLst>
              </p:cNvPr>
              <p:cNvSpPr/>
              <p:nvPr/>
            </p:nvSpPr>
            <p:spPr>
              <a:xfrm>
                <a:off x="0" y="3407075"/>
                <a:ext cx="352425" cy="36195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100"/>
                  <a:t>7</a:t>
                </a:r>
                <a:endParaRPr lang="ko-KR" altLang="en-US" sz="1100"/>
              </a:p>
            </p:txBody>
          </p:sp>
        </p:grpSp>
        <p:sp>
          <p:nvSpPr>
            <p:cNvPr id="31" name="모서리가 둥근 직사각형 6">
              <a:extLst>
                <a:ext uri="{FF2B5EF4-FFF2-40B4-BE49-F238E27FC236}">
                  <a16:creationId xmlns:a16="http://schemas.microsoft.com/office/drawing/2014/main" id="{9269511B-1682-490B-97F5-48F142B31293}"/>
                </a:ext>
              </a:extLst>
            </p:cNvPr>
            <p:cNvSpPr/>
            <p:nvPr/>
          </p:nvSpPr>
          <p:spPr>
            <a:xfrm>
              <a:off x="191637" y="301835"/>
              <a:ext cx="1687621" cy="72010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8D270A5-5D7D-458D-9AE1-963BEFD2168E}"/>
                </a:ext>
              </a:extLst>
            </p:cNvPr>
            <p:cNvSpPr/>
            <p:nvPr/>
          </p:nvSpPr>
          <p:spPr>
            <a:xfrm>
              <a:off x="28628" y="826278"/>
              <a:ext cx="354784" cy="48443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/>
                <a:t>6</a:t>
              </a:r>
              <a:endParaRPr lang="ko-KR" altLang="en-US" sz="1100"/>
            </a:p>
          </p:txBody>
        </p:sp>
        <p:sp>
          <p:nvSpPr>
            <p:cNvPr id="33" name="모서리가 둥근 직사각형 6">
              <a:extLst>
                <a:ext uri="{FF2B5EF4-FFF2-40B4-BE49-F238E27FC236}">
                  <a16:creationId xmlns:a16="http://schemas.microsoft.com/office/drawing/2014/main" id="{7772AD3F-8BFF-4480-BCB3-C2DC2DA15BF0}"/>
                </a:ext>
              </a:extLst>
            </p:cNvPr>
            <p:cNvSpPr/>
            <p:nvPr/>
          </p:nvSpPr>
          <p:spPr>
            <a:xfrm>
              <a:off x="2035538" y="275286"/>
              <a:ext cx="1932825" cy="41348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0BACF8D-D3F4-4B3C-8629-F22BF77E7A44}"/>
                </a:ext>
              </a:extLst>
            </p:cNvPr>
            <p:cNvSpPr/>
            <p:nvPr/>
          </p:nvSpPr>
          <p:spPr>
            <a:xfrm>
              <a:off x="1946057" y="632332"/>
              <a:ext cx="386565" cy="49351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/>
                <a:t>5</a:t>
              </a:r>
              <a:endParaRPr lang="ko-KR" altLang="en-US" sz="1100"/>
            </a:p>
          </p:txBody>
        </p:sp>
        <p:sp>
          <p:nvSpPr>
            <p:cNvPr id="35" name="모서리가 둥근 직사각형 6">
              <a:extLst>
                <a:ext uri="{FF2B5EF4-FFF2-40B4-BE49-F238E27FC236}">
                  <a16:creationId xmlns:a16="http://schemas.microsoft.com/office/drawing/2014/main" id="{A0D86E07-1CF4-4FA6-954C-949870C7C1EC}"/>
                </a:ext>
              </a:extLst>
            </p:cNvPr>
            <p:cNvSpPr/>
            <p:nvPr/>
          </p:nvSpPr>
          <p:spPr>
            <a:xfrm>
              <a:off x="4078655" y="341648"/>
              <a:ext cx="1293836" cy="41316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B55494-628B-4C89-A60E-B1218CAAC15E}"/>
                </a:ext>
              </a:extLst>
            </p:cNvPr>
            <p:cNvSpPr/>
            <p:nvPr/>
          </p:nvSpPr>
          <p:spPr>
            <a:xfrm>
              <a:off x="3915728" y="0"/>
              <a:ext cx="354607" cy="408288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/>
                <a:t>4</a:t>
              </a:r>
              <a:endParaRPr lang="ko-KR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20353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B0B65-1C02-45EA-A60D-5D7D7E2F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게임 시스템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7FEF5EC-F465-4530-B582-DEE039601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031175"/>
              </p:ext>
            </p:extLst>
          </p:nvPr>
        </p:nvGraphicFramePr>
        <p:xfrm>
          <a:off x="681038" y="1633481"/>
          <a:ext cx="8543924" cy="3017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760">
                  <a:extLst>
                    <a:ext uri="{9D8B030D-6E8A-4147-A177-3AD203B41FA5}">
                      <a16:colId xmlns:a16="http://schemas.microsoft.com/office/drawing/2014/main" val="2332608881"/>
                    </a:ext>
                  </a:extLst>
                </a:gridCol>
                <a:gridCol w="7547164">
                  <a:extLst>
                    <a:ext uri="{9D8B030D-6E8A-4147-A177-3AD203B41FA5}">
                      <a16:colId xmlns:a16="http://schemas.microsoft.com/office/drawing/2014/main" val="3509058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일반과 희귀로 나누어져 있어서 게임을 하면서 도전과제를 하면 됨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도전 성공 여부는 게임 후 플레이 요약에서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4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도전에 성공하면 명성이나 크라운 조각을 얻을 수 있고 시즌 진행도 레벨이 올라가면 스킨 색상이나 명찰 등 다양한 보상 얻을 수 있다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3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스킨 종류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컬러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패턴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얼굴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상의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하의가 있고 게임 중 사용가능한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리액션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우승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리액션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있다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등급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일반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희귀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고급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영웅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전설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게임을 하면서 얻을 수 있는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쿠도스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우승하면 얻을 수 있는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크라운으로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상점에서 구매 가능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0"/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KFC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와 콜라보로 나온 스킨 같이 콜라보로 나온 스킨이 다양함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984871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FE3D68-7B32-4ADA-8D6A-96AF5456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7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B0B65-1C02-45EA-A60D-5D7D7E2F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게임 시스템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FE3D68-7B32-4ADA-8D6A-96AF5456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9CE68A9-E0E8-49BE-823C-CC9475FB5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95" y="4267522"/>
            <a:ext cx="3891093" cy="21887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960A568-9208-4E69-8430-634C120D8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68" y="1590647"/>
            <a:ext cx="3143679" cy="241179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3EA327A-B2C2-491F-BE3C-8C3F9A74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465976"/>
            <a:ext cx="3186358" cy="39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8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4A3F9-8C07-40E6-ADBE-D5BF15F4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6EA11B-68A7-4554-AE2B-D26B37B0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조작과 게임 방법이 단순해서 입문이 어렵지 않다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514350" indent="-51435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새로운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맵도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있지만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‘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어질어질 장애물 코스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나 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‘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정글 탐험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’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등 자주 나오는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맵이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있다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514350" indent="-51435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시즌 패스의 가격이 생각보다 비싸지 않아서 많은 보상을 원하는 사람은 좋아할 것 같다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514350" indent="-514350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명성이나 크라운 조각 등 다양한 보상을 받을 수 있다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스킨 종류와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콜라보된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스킨이 다양해서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폴가이즈가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정말 재미있고 좋은 게임이지만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듀얼보다 </a:t>
            </a:r>
            <a:r>
              <a:rPr lang="ko-KR" altLang="en-US" sz="1800" dirty="0" err="1">
                <a:latin typeface="굴림" panose="020B0600000101010101" pitchFamily="50" charset="-127"/>
                <a:ea typeface="굴림" panose="020B0600000101010101" pitchFamily="50" charset="-127"/>
              </a:rPr>
              <a:t>솔로를</a:t>
            </a:r>
            <a:r>
              <a: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rPr>
              <a:t> 추천한다</a:t>
            </a:r>
            <a:r>
              <a:rPr lang="en-US" altLang="ko-KR" sz="18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128DC-C0AD-44CC-9922-39562479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8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8C7BD8B4-94BD-48B5-9BBC-53F82D29FF65}"/>
              </a:ext>
            </a:extLst>
          </p:cNvPr>
          <p:cNvSpPr/>
          <p:nvPr/>
        </p:nvSpPr>
        <p:spPr>
          <a:xfrm>
            <a:off x="1759790" y="1472036"/>
            <a:ext cx="5900468" cy="690114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폴가이즈</a:t>
            </a:r>
            <a:r>
              <a:rPr lang="en-US" altLang="ko-KR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&amp;</a:t>
            </a:r>
            <a:r>
              <a:rPr lang="ko-KR" altLang="en-US" sz="2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브로폴즈</a:t>
            </a:r>
            <a:r>
              <a:rPr lang="ko-KR" altLang="en-US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시장 분석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6A471C-271D-474B-8823-BD92EC90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825C6F3D-C3E0-4D63-8079-BA82B007441D}"/>
              </a:ext>
            </a:extLst>
          </p:cNvPr>
          <p:cNvSpPr/>
          <p:nvPr/>
        </p:nvSpPr>
        <p:spPr>
          <a:xfrm>
            <a:off x="1397479" y="1403026"/>
            <a:ext cx="983412" cy="759124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37774961-4A50-4D2A-9438-3068FF72B3AC}"/>
              </a:ext>
            </a:extLst>
          </p:cNvPr>
          <p:cNvSpPr/>
          <p:nvPr/>
        </p:nvSpPr>
        <p:spPr>
          <a:xfrm>
            <a:off x="1759790" y="2353721"/>
            <a:ext cx="5900468" cy="690114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SWOT, </a:t>
            </a:r>
            <a:r>
              <a:rPr lang="ko-KR" altLang="en-US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포지셔닝 분석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711698A-CE73-4EF1-AC3F-E8625AFBE318}"/>
              </a:ext>
            </a:extLst>
          </p:cNvPr>
          <p:cNvSpPr/>
          <p:nvPr/>
        </p:nvSpPr>
        <p:spPr>
          <a:xfrm>
            <a:off x="1397479" y="2284711"/>
            <a:ext cx="983412" cy="759124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33B3DFD2-CB90-409D-A2D4-EC9ABBB0C254}"/>
              </a:ext>
            </a:extLst>
          </p:cNvPr>
          <p:cNvSpPr/>
          <p:nvPr/>
        </p:nvSpPr>
        <p:spPr>
          <a:xfrm>
            <a:off x="1759790" y="3226732"/>
            <a:ext cx="5900468" cy="690114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캐시 아이템 분석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53568CAD-0836-4FFF-994E-09DBBAF2A419}"/>
              </a:ext>
            </a:extLst>
          </p:cNvPr>
          <p:cNvSpPr/>
          <p:nvPr/>
        </p:nvSpPr>
        <p:spPr>
          <a:xfrm>
            <a:off x="1397479" y="3157722"/>
            <a:ext cx="983412" cy="759124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FCE2B07C-BFBB-446B-986B-F76F5B4D1A96}"/>
              </a:ext>
            </a:extLst>
          </p:cNvPr>
          <p:cNvSpPr/>
          <p:nvPr/>
        </p:nvSpPr>
        <p:spPr>
          <a:xfrm>
            <a:off x="1759790" y="4168753"/>
            <a:ext cx="5900468" cy="690114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RawData</a:t>
            </a:r>
            <a:r>
              <a:rPr lang="en-US" altLang="ko-KR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AE2F164B-BFFC-4550-88D3-29AF05449A0D}"/>
              </a:ext>
            </a:extLst>
          </p:cNvPr>
          <p:cNvSpPr/>
          <p:nvPr/>
        </p:nvSpPr>
        <p:spPr>
          <a:xfrm>
            <a:off x="1397479" y="4099743"/>
            <a:ext cx="983412" cy="759124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endParaRPr lang="ko-KR" altLang="en-US" sz="2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010904FA-F5F3-4456-8014-7709C14578C3}"/>
              </a:ext>
            </a:extLst>
          </p:cNvPr>
          <p:cNvSpPr/>
          <p:nvPr/>
        </p:nvSpPr>
        <p:spPr>
          <a:xfrm>
            <a:off x="1759790" y="5058553"/>
            <a:ext cx="5900468" cy="690114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게임시스템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E53EA1AA-85E3-47DF-AEA0-E495374A069A}"/>
              </a:ext>
            </a:extLst>
          </p:cNvPr>
          <p:cNvSpPr/>
          <p:nvPr/>
        </p:nvSpPr>
        <p:spPr>
          <a:xfrm>
            <a:off x="1397479" y="4989543"/>
            <a:ext cx="983412" cy="759124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5</a:t>
            </a:r>
            <a:endParaRPr lang="ko-KR" altLang="en-US" sz="2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2913FB1A-B1BC-490A-9058-11A4FE32FD57}"/>
              </a:ext>
            </a:extLst>
          </p:cNvPr>
          <p:cNvSpPr/>
          <p:nvPr/>
        </p:nvSpPr>
        <p:spPr>
          <a:xfrm>
            <a:off x="1759790" y="5886687"/>
            <a:ext cx="5900468" cy="690114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결론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9261B545-7343-4904-8E6E-4928BA069C29}"/>
              </a:ext>
            </a:extLst>
          </p:cNvPr>
          <p:cNvSpPr/>
          <p:nvPr/>
        </p:nvSpPr>
        <p:spPr>
          <a:xfrm>
            <a:off x="1397479" y="5817677"/>
            <a:ext cx="983412" cy="759124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endParaRPr lang="ko-KR" altLang="en-US" sz="2400" b="1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401992-E00F-4858-B917-07785FC9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13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B98C2E-EDB7-4B1C-80D5-E0DF2FA27A73}"/>
              </a:ext>
            </a:extLst>
          </p:cNvPr>
          <p:cNvSpPr/>
          <p:nvPr/>
        </p:nvSpPr>
        <p:spPr>
          <a:xfrm>
            <a:off x="2223083" y="4686479"/>
            <a:ext cx="7180976" cy="12164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브로폴즈는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최후의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인을 뽑는 서바이벌 게임이라는 것을 제외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전체적인 유사성은 </a:t>
            </a:r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폴가이즈와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매우 높다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FFD2646-8302-4810-B6BB-5659F56090C5}"/>
              </a:ext>
            </a:extLst>
          </p:cNvPr>
          <p:cNvSpPr/>
          <p:nvPr/>
        </p:nvSpPr>
        <p:spPr>
          <a:xfrm>
            <a:off x="579092" y="3855689"/>
            <a:ext cx="1216152" cy="636481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순위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0D3DD5C3-4D90-4D49-8133-184F91990D38}"/>
              </a:ext>
            </a:extLst>
          </p:cNvPr>
          <p:cNvSpPr/>
          <p:nvPr/>
        </p:nvSpPr>
        <p:spPr>
          <a:xfrm>
            <a:off x="646203" y="2944994"/>
            <a:ext cx="1216152" cy="910695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특징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E84563-0A52-4C80-8623-202D95BF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폴가이즈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&amp;</a:t>
            </a:r>
            <a:r>
              <a:rPr lang="ko-KR" alt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브로폴즈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 시장 분석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6986725-F02F-43F5-BF42-E6B705593D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36018"/>
              </p:ext>
            </p:extLst>
          </p:nvPr>
        </p:nvGraphicFramePr>
        <p:xfrm>
          <a:off x="1627465" y="2944995"/>
          <a:ext cx="7597498" cy="1554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98749">
                  <a:extLst>
                    <a:ext uri="{9D8B030D-6E8A-4147-A177-3AD203B41FA5}">
                      <a16:colId xmlns:a16="http://schemas.microsoft.com/office/drawing/2014/main" val="2468763474"/>
                    </a:ext>
                  </a:extLst>
                </a:gridCol>
                <a:gridCol w="3798749">
                  <a:extLst>
                    <a:ext uri="{9D8B030D-6E8A-4147-A177-3AD203B41FA5}">
                      <a16:colId xmlns:a16="http://schemas.microsoft.com/office/drawing/2014/main" val="2656389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폴 가이라는 캐릭터를 조작해서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명의 인원 중 다양한 라운드를 진행해서 최후의 승자가 되는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60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명이 레이스를 펼쳐 최후의 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인을 뽑는 서바이벌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48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인기 게임 순위 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28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latinLnBrk="0"/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2022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년 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12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월 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주차 게임순위 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18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아무 순위에 들지 않았다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047282"/>
                  </a:ext>
                </a:extLst>
              </a:tr>
            </a:tbl>
          </a:graphicData>
        </a:graphic>
      </p:graphicFrame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9D0B896-583C-4D27-BB74-FC3918FC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D29900F-35B0-4E17-A6EA-6478BD6EA9C8}"/>
              </a:ext>
            </a:extLst>
          </p:cNvPr>
          <p:cNvSpPr/>
          <p:nvPr/>
        </p:nvSpPr>
        <p:spPr>
          <a:xfrm>
            <a:off x="1627465" y="2357765"/>
            <a:ext cx="3791824" cy="58722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폴가이즈</a:t>
            </a:r>
            <a:endParaRPr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5AE361C-3A35-4577-BD00-6ABDD779AC99}"/>
              </a:ext>
            </a:extLst>
          </p:cNvPr>
          <p:cNvSpPr/>
          <p:nvPr/>
        </p:nvSpPr>
        <p:spPr>
          <a:xfrm>
            <a:off x="5426214" y="2357764"/>
            <a:ext cx="3791824" cy="58722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브로폴즈</a:t>
            </a:r>
            <a:endParaRPr lang="ko-KR" altLang="en-US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7EC0AA6-3CA3-4AD1-A396-8A6B5B1E6792}"/>
              </a:ext>
            </a:extLst>
          </p:cNvPr>
          <p:cNvSpPr/>
          <p:nvPr/>
        </p:nvSpPr>
        <p:spPr>
          <a:xfrm>
            <a:off x="579092" y="4679174"/>
            <a:ext cx="1912438" cy="121828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브로폴즈</a:t>
            </a:r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실패 사유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38F7011-BE4A-4A2F-8C09-67F62445B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491" y="231198"/>
            <a:ext cx="4107998" cy="19728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F67C92-72AE-4646-B839-099389747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67" y="131362"/>
            <a:ext cx="3791824" cy="21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8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0D21A-11DF-4FBE-AA14-33F9B1E0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SWOT,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포지셔닝 분석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280D198-7DD3-458E-B2FC-730EACCF3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045267"/>
              </p:ext>
            </p:extLst>
          </p:nvPr>
        </p:nvGraphicFramePr>
        <p:xfrm>
          <a:off x="461395" y="1677087"/>
          <a:ext cx="8405768" cy="283972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36571">
                  <a:extLst>
                    <a:ext uri="{9D8B030D-6E8A-4147-A177-3AD203B41FA5}">
                      <a16:colId xmlns:a16="http://schemas.microsoft.com/office/drawing/2014/main" val="1979692374"/>
                    </a:ext>
                  </a:extLst>
                </a:gridCol>
                <a:gridCol w="7469197">
                  <a:extLst>
                    <a:ext uri="{9D8B030D-6E8A-4147-A177-3AD203B41FA5}">
                      <a16:colId xmlns:a16="http://schemas.microsoft.com/office/drawing/2014/main" val="3271477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S(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강점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조작법이 단순해서 입문이 어렵지 않다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폴 가이라는 캐릭터가 귀엽다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235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W(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약점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결승선까지 달리거나 제한시간동안 살아남는 단순한 게임 규칙 때문에 지루할 수 있다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5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T(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위협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스피드 핵이나 공중부양 핵 등 핵 문제가 스팀판에서 발생했다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100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O(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기회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핵을 사용한 유저가 파티장이 될 시 매칭이 잡히지 않도록 임시 조치가 되어 있다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EasyAntiCheat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안티치트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도입 이후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핵 사용유저가 줄어들었다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marL="285750" indent="-285750" algn="l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폴가이즈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무료화된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이후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핵 관련 문제가 발생하지 않았다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781120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B9E9F7-6748-4C32-9BA9-6CE97A6D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E363F9-6F5E-4119-AE79-19E0D3AF0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19"/>
          <a:stretch/>
        </p:blipFill>
        <p:spPr>
          <a:xfrm>
            <a:off x="6738048" y="4588778"/>
            <a:ext cx="3024198" cy="160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0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0D21A-11DF-4FBE-AA14-33F9B1E0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SWOT,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포지셔닝 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B9E9F7-6748-4C32-9BA9-6CE97A6D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751DEC-E7EB-466F-80A0-CCE547A14EAA}"/>
              </a:ext>
            </a:extLst>
          </p:cNvPr>
          <p:cNvGrpSpPr/>
          <p:nvPr/>
        </p:nvGrpSpPr>
        <p:grpSpPr>
          <a:xfrm>
            <a:off x="967330" y="1745272"/>
            <a:ext cx="7971340" cy="4319968"/>
            <a:chOff x="0" y="0"/>
            <a:chExt cx="6872652" cy="3399694"/>
          </a:xfrm>
        </p:grpSpPr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B88361DB-E127-491E-A185-CDBE8C70BC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14490536"/>
                </p:ext>
              </p:extLst>
            </p:nvPr>
          </p:nvGraphicFramePr>
          <p:xfrm>
            <a:off x="955515" y="89648"/>
            <a:ext cx="4572431" cy="32318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34868B-752C-46DC-8564-37EE3F0608F0}"/>
                </a:ext>
              </a:extLst>
            </p:cNvPr>
            <p:cNvSpPr/>
            <p:nvPr/>
          </p:nvSpPr>
          <p:spPr>
            <a:xfrm>
              <a:off x="2647604" y="0"/>
              <a:ext cx="1191704" cy="3465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>
                  <a:solidFill>
                    <a:sysClr val="windowText" lastClr="000000"/>
                  </a:solidFill>
                </a:rPr>
                <a:t>컨트롤 어려움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4039E17-6ED2-4F35-9D26-67E79DBB4D96}"/>
                </a:ext>
              </a:extLst>
            </p:cNvPr>
            <p:cNvSpPr/>
            <p:nvPr/>
          </p:nvSpPr>
          <p:spPr>
            <a:xfrm>
              <a:off x="5471917" y="1532190"/>
              <a:ext cx="1400735" cy="3465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>
                  <a:solidFill>
                    <a:sysClr val="windowText" lastClr="000000"/>
                  </a:solidFill>
                </a:rPr>
                <a:t>게임 난이도 높음</a:t>
              </a:r>
              <a:endParaRPr lang="en-US" altLang="ko-KR" sz="110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33A1AA-5DB7-4825-BDE3-32B3C0B4D97D}"/>
                </a:ext>
              </a:extLst>
            </p:cNvPr>
            <p:cNvSpPr/>
            <p:nvPr/>
          </p:nvSpPr>
          <p:spPr>
            <a:xfrm>
              <a:off x="0" y="1532190"/>
              <a:ext cx="1213252" cy="3465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ysClr val="windowText" lastClr="000000"/>
                  </a:solidFill>
                </a:rPr>
                <a:t>게임 난이도</a:t>
              </a:r>
              <a:r>
                <a:rPr lang="en-US" altLang="ko-KR" sz="1100" baseline="0" dirty="0">
                  <a:solidFill>
                    <a:sysClr val="windowText" lastClr="000000"/>
                  </a:solidFill>
                </a:rPr>
                <a:t> </a:t>
              </a:r>
              <a:r>
                <a:rPr lang="ko-KR" altLang="en-US" sz="1100" dirty="0">
                  <a:solidFill>
                    <a:sysClr val="windowText" lastClr="000000"/>
                  </a:solidFill>
                </a:rPr>
                <a:t>낮음</a:t>
              </a:r>
              <a:endParaRPr lang="en-US" altLang="ko-KR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108748-7A93-439A-9A5F-8D968DFB1055}"/>
                </a:ext>
              </a:extLst>
            </p:cNvPr>
            <p:cNvSpPr/>
            <p:nvPr/>
          </p:nvSpPr>
          <p:spPr>
            <a:xfrm>
              <a:off x="2728199" y="3053172"/>
              <a:ext cx="1030511" cy="3465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>
                  <a:solidFill>
                    <a:sysClr val="windowText" lastClr="000000"/>
                  </a:solidFill>
                </a:rPr>
                <a:t>컨트롤 쉬움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A24BFA-79D0-45FE-BC69-951ACBDE8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30" y="1782166"/>
              <a:ext cx="1032575" cy="4762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1174C73-0F4A-44AA-8978-56D331D6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6200" y="2104550"/>
              <a:ext cx="830842" cy="38832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2BE2F8B-D776-47F7-8995-908F25D36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057" y="1520467"/>
              <a:ext cx="1033096" cy="48286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DB4C4CA-C466-44AB-82F9-A7652E02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230" y="883352"/>
              <a:ext cx="1193556" cy="54492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64FF776-6B4C-432C-90D9-BA3BD786B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614" y="2346339"/>
              <a:ext cx="677677" cy="67767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88FEDDB-1251-4C31-B6E4-2BFB9CCB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529" y="2727339"/>
              <a:ext cx="931335" cy="523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705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071C1-41D3-4826-A052-B5B0BA10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latin typeface="돋움" panose="020B0600000101010101" pitchFamily="50" charset="-127"/>
                <a:ea typeface="돋움" panose="020B0600000101010101" pitchFamily="50" charset="-127"/>
              </a:rPr>
              <a:t>캐시 아이템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0358B5F-4539-4DFE-BB48-0F3730B19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35738"/>
              </p:ext>
            </p:extLst>
          </p:nvPr>
        </p:nvGraphicFramePr>
        <p:xfrm>
          <a:off x="681038" y="2316480"/>
          <a:ext cx="8543924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2929">
                  <a:extLst>
                    <a:ext uri="{9D8B030D-6E8A-4147-A177-3AD203B41FA5}">
                      <a16:colId xmlns:a16="http://schemas.microsoft.com/office/drawing/2014/main" val="3859503439"/>
                    </a:ext>
                  </a:extLst>
                </a:gridCol>
                <a:gridCol w="7370995">
                  <a:extLst>
                    <a:ext uri="{9D8B030D-6E8A-4147-A177-3AD203B41FA5}">
                      <a16:colId xmlns:a16="http://schemas.microsoft.com/office/drawing/2014/main" val="1970452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시즌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무료로 전환되면서 이미 구매한 유저들에게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레거시팩과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시즌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시즌패스 혜택을 준다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</a:p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즉시 보상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에지오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플레이하고 치지해와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메카고질라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획득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4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시즌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즉시보상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냥드로이드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X</a:t>
                      </a:r>
                    </a:p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플레이하고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제노모프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스팍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하츠네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미쿠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획득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58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시즌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즉시 보상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크폴루</a:t>
                      </a:r>
                      <a:endParaRPr lang="en-US" altLang="ko-KR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latinLnBrk="0"/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플레이하고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도바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빈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울트라맨</a:t>
                      </a:r>
                      <a:r>
                        <a:rPr lang="en-US" altLang="ko-KR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스폰지밥 획득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88647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9F6E1-F678-4A78-A13F-D058477C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BB010F01-72CF-47A4-9F1E-571F46ACF90C}"/>
              </a:ext>
            </a:extLst>
          </p:cNvPr>
          <p:cNvSpPr/>
          <p:nvPr/>
        </p:nvSpPr>
        <p:spPr>
          <a:xfrm>
            <a:off x="1342239" y="1535185"/>
            <a:ext cx="6811860" cy="755009"/>
          </a:xfrm>
          <a:prstGeom prst="snip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시즌 패스</a:t>
            </a:r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D938CC13-4FA5-4057-8A92-AA7A031C118B}"/>
              </a:ext>
            </a:extLst>
          </p:cNvPr>
          <p:cNvSpPr/>
          <p:nvPr/>
        </p:nvSpPr>
        <p:spPr>
          <a:xfrm>
            <a:off x="1342239" y="4945310"/>
            <a:ext cx="6811860" cy="1411042"/>
          </a:xfrm>
          <a:prstGeom prst="snip2Diag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100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단계로 구성</a:t>
            </a:r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950</a:t>
            </a:r>
            <a:r>
              <a:rPr lang="ko-KR" altLang="en-US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쇼벅스로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구매 가능</a:t>
            </a:r>
            <a:endParaRPr lang="en-US" altLang="ko-KR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553FA92-DE15-4A27-A34B-22CDDA9FB942}"/>
              </a:ext>
            </a:extLst>
          </p:cNvPr>
          <p:cNvSpPr/>
          <p:nvPr/>
        </p:nvSpPr>
        <p:spPr>
          <a:xfrm>
            <a:off x="660633" y="5193631"/>
            <a:ext cx="1363211" cy="9144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공통점</a:t>
            </a:r>
          </a:p>
        </p:txBody>
      </p:sp>
    </p:spTree>
    <p:extLst>
      <p:ext uri="{BB962C8B-B14F-4D97-AF65-F5344CB8AC3E}">
        <p14:creationId xmlns:p14="http://schemas.microsoft.com/office/powerpoint/2010/main" val="193115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071C1-41D3-4826-A052-B5B0BA10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>
                <a:latin typeface="돋움" panose="020B0600000101010101" pitchFamily="50" charset="-127"/>
                <a:ea typeface="돋움" panose="020B0600000101010101" pitchFamily="50" charset="-127"/>
              </a:rPr>
              <a:t>캐시 아이템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9F6E1-F678-4A78-A13F-D058477C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194C036-593E-4537-A7DE-8E0435DA2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63" y="4187140"/>
            <a:ext cx="4657873" cy="2616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34B6A4-A7C7-48CE-BBA9-26D7A97B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45" y="1460349"/>
            <a:ext cx="4645122" cy="2604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3100DC-13FF-4B67-9606-08DFA969B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2" y="1447976"/>
            <a:ext cx="4645121" cy="26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9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5A4FA-CEFC-4894-8A43-31BC3D0F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RawData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4914B-D728-4FAD-AB9C-EA529B18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400" dirty="0"/>
              <a:t>목적</a:t>
            </a:r>
            <a:endParaRPr lang="en-US" altLang="ko-KR" sz="2400" dirty="0"/>
          </a:p>
          <a:p>
            <a:pPr lvl="1" latinLnBrk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dirty="0"/>
              <a:t> </a:t>
            </a:r>
            <a:r>
              <a:rPr lang="ko-KR" altLang="en-US" sz="2000" dirty="0"/>
              <a:t>게임을 연속 </a:t>
            </a:r>
            <a:r>
              <a:rPr lang="en-US" altLang="ko-KR" sz="2000" dirty="0"/>
              <a:t>2</a:t>
            </a:r>
            <a:r>
              <a:rPr lang="ko-KR" altLang="en-US" sz="2000" dirty="0"/>
              <a:t>번 했을 경우 몇 라운드까지 가는지 성공한 라운드에 대한 보상의 종류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솔로와</a:t>
            </a:r>
            <a:r>
              <a:rPr lang="ko-KR" altLang="en-US" sz="2000" dirty="0"/>
              <a:t> 듀얼 중 어떤 것이 라운드에 대한 성공이 </a:t>
            </a:r>
            <a:r>
              <a:rPr lang="ko-KR" altLang="en-US" sz="2000" dirty="0" err="1"/>
              <a:t>높은지</a:t>
            </a:r>
            <a:r>
              <a:rPr lang="ko-KR" altLang="en-US" sz="2000" dirty="0"/>
              <a:t> 알아본다</a:t>
            </a:r>
            <a:r>
              <a:rPr lang="en-US" altLang="ko-KR" sz="2000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/>
              <a:t>데이터 수집 방법</a:t>
            </a:r>
            <a:endParaRPr lang="en-US" altLang="ko-KR" sz="2400" dirty="0"/>
          </a:p>
          <a:p>
            <a:pPr lvl="1" latinLnBrk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dirty="0"/>
              <a:t> </a:t>
            </a:r>
            <a:r>
              <a:rPr lang="ko-KR" altLang="en-US" sz="2000" dirty="0"/>
              <a:t>변수 제거</a:t>
            </a:r>
            <a:r>
              <a:rPr lang="en-US" altLang="ko-KR" sz="2000" dirty="0"/>
              <a:t>: </a:t>
            </a:r>
            <a:r>
              <a:rPr lang="ko-KR" altLang="en-US" sz="2000" dirty="0"/>
              <a:t>숙련도를 </a:t>
            </a:r>
            <a:r>
              <a:rPr lang="en-US" altLang="ko-KR" sz="2000" dirty="0"/>
              <a:t>2</a:t>
            </a:r>
            <a:r>
              <a:rPr lang="ko-KR" altLang="en-US" sz="2000" dirty="0"/>
              <a:t>단계로 설정</a:t>
            </a:r>
            <a:endParaRPr lang="en-US" altLang="ko-KR" sz="2000" dirty="0"/>
          </a:p>
          <a:p>
            <a:pPr lvl="1" latinLnBrk="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2000" dirty="0"/>
              <a:t> 영상을 녹화해서 플레이 과정을 정리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34EB46-C679-4599-8A33-882426A8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7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7">
            <a:extLst>
              <a:ext uri="{FF2B5EF4-FFF2-40B4-BE49-F238E27FC236}">
                <a16:creationId xmlns:a16="http://schemas.microsoft.com/office/drawing/2014/main" id="{511FD8DE-73ED-46A6-8715-CE053073B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0022229"/>
              </p:ext>
            </p:extLst>
          </p:nvPr>
        </p:nvGraphicFramePr>
        <p:xfrm>
          <a:off x="358198" y="2380987"/>
          <a:ext cx="4284927" cy="3106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665A4FA-CEFC-4894-8A43-31BC3D0F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RawData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34EB46-C679-4599-8A33-882426A8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4FCF2-E0DF-4B60-A113-7618801DE3E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2AE5A5D4-66D1-4770-8BF0-842E97658DD4}"/>
              </a:ext>
            </a:extLst>
          </p:cNvPr>
          <p:cNvSpPr/>
          <p:nvPr/>
        </p:nvSpPr>
        <p:spPr>
          <a:xfrm>
            <a:off x="3590487" y="1669409"/>
            <a:ext cx="2382473" cy="612648"/>
          </a:xfrm>
          <a:prstGeom prst="wedgeRectCallout">
            <a:avLst>
              <a:gd name="adj1" fmla="val -35270"/>
              <a:gd name="adj2" fmla="val 1350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최대 </a:t>
            </a:r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라운드까지 성공</a:t>
            </a:r>
          </a:p>
        </p:txBody>
      </p:sp>
      <p:graphicFrame>
        <p:nvGraphicFramePr>
          <p:cNvPr id="17" name="Chart 5">
            <a:extLst>
              <a:ext uri="{FF2B5EF4-FFF2-40B4-BE49-F238E27FC236}">
                <a16:creationId xmlns:a16="http://schemas.microsoft.com/office/drawing/2014/main" id="{0F1C5123-9ED0-46A3-B1C4-62ACF333C2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07289"/>
              </p:ext>
            </p:extLst>
          </p:nvPr>
        </p:nvGraphicFramePr>
        <p:xfrm>
          <a:off x="4737101" y="2380298"/>
          <a:ext cx="4790176" cy="3106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6DAE29A-2C14-4D68-9E7B-91198B5C9FFF}"/>
              </a:ext>
            </a:extLst>
          </p:cNvPr>
          <p:cNvSpPr/>
          <p:nvPr/>
        </p:nvSpPr>
        <p:spPr>
          <a:xfrm flipH="1">
            <a:off x="7149846" y="1669409"/>
            <a:ext cx="2382473" cy="612648"/>
          </a:xfrm>
          <a:prstGeom prst="wedgeRectCallout">
            <a:avLst>
              <a:gd name="adj1" fmla="val -35270"/>
              <a:gd name="adj2" fmla="val 1350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라운드 모두 실패</a:t>
            </a:r>
          </a:p>
        </p:txBody>
      </p:sp>
    </p:spTree>
    <p:extLst>
      <p:ext uri="{BB962C8B-B14F-4D97-AF65-F5344CB8AC3E}">
        <p14:creationId xmlns:p14="http://schemas.microsoft.com/office/powerpoint/2010/main" val="3804308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</TotalTime>
  <Words>687</Words>
  <Application>Microsoft Office PowerPoint</Application>
  <PresentationFormat>A4 용지(210x297mm)</PresentationFormat>
  <Paragraphs>179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굴림</vt:lpstr>
      <vt:lpstr>돋움</vt:lpstr>
      <vt:lpstr>맑은 고딕</vt:lpstr>
      <vt:lpstr>Arial</vt:lpstr>
      <vt:lpstr>Calibri</vt:lpstr>
      <vt:lpstr>Wingdings</vt:lpstr>
      <vt:lpstr>Office 테마</vt:lpstr>
      <vt:lpstr>PowerPoint 프레젠테이션</vt:lpstr>
      <vt:lpstr>목차</vt:lpstr>
      <vt:lpstr>폴가이즈&amp;브로폴즈 시장 분석</vt:lpstr>
      <vt:lpstr>SWOT, 포지셔닝 분석</vt:lpstr>
      <vt:lpstr>SWOT, 포지셔닝 분석</vt:lpstr>
      <vt:lpstr>캐시 아이템 분석</vt:lpstr>
      <vt:lpstr>캐시 아이템 분석</vt:lpstr>
      <vt:lpstr>RawData 분석</vt:lpstr>
      <vt:lpstr>RawData 분석</vt:lpstr>
      <vt:lpstr>RawData 분석</vt:lpstr>
      <vt:lpstr>RawData 분석</vt:lpstr>
      <vt:lpstr>게임 시스템</vt:lpstr>
      <vt:lpstr>게임 시스템</vt:lpstr>
      <vt:lpstr>게임 시스템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폴가이즈 분석</dc:title>
  <dc:creator>Owner</dc:creator>
  <cp:lastModifiedBy>Owner</cp:lastModifiedBy>
  <cp:revision>62</cp:revision>
  <dcterms:created xsi:type="dcterms:W3CDTF">2022-11-20T16:03:44Z</dcterms:created>
  <dcterms:modified xsi:type="dcterms:W3CDTF">2022-12-11T06:25:58Z</dcterms:modified>
</cp:coreProperties>
</file>